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7" r:id="rId6"/>
    <p:sldId id="270" r:id="rId7"/>
    <p:sldId id="271" r:id="rId8"/>
    <p:sldId id="272" r:id="rId9"/>
    <p:sldId id="273" r:id="rId10"/>
    <p:sldId id="274" r:id="rId11"/>
    <p:sldId id="275" r:id="rId12"/>
    <p:sldId id="276" r:id="rId13"/>
    <p:sldId id="277" r:id="rId14"/>
    <p:sldId id="278"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84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0A26F4-C14F-4A9E-BFAC-9B2E34D2021A}" type="datetimeFigureOut">
              <a:rPr lang="en-US" smtClean="0"/>
              <a:t>5/30/2025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33BA3-3FBF-4070-8FFA-89243231E97E}" type="slidenum">
              <a:rPr lang="en-US" smtClean="0"/>
              <a:t>‹#›</a:t>
            </a:fld>
            <a:endParaRPr lang="en-US"/>
          </a:p>
        </p:txBody>
      </p:sp>
    </p:spTree>
    <p:extLst>
      <p:ext uri="{BB962C8B-B14F-4D97-AF65-F5344CB8AC3E}">
        <p14:creationId xmlns:p14="http://schemas.microsoft.com/office/powerpoint/2010/main" val="409337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3550744"/>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051D3A"/>
                </a:solidFill>
                <a:latin typeface="Funnel Display" pitchFamily="34" charset="0"/>
                <a:ea typeface="Funnel Display" pitchFamily="34" charset="-122"/>
                <a:cs typeface="Funnel Display" pitchFamily="34" charset="-120"/>
              </a:rPr>
              <a:t>Syntax-Directed Translation for Semantic Analysis</a:t>
            </a:r>
            <a:endParaRPr lang="en-US" sz="4400" b="1" dirty="0"/>
          </a:p>
        </p:txBody>
      </p:sp>
      <p:sp>
        <p:nvSpPr>
          <p:cNvPr id="5" name="TextBox 4"/>
          <p:cNvSpPr txBox="1"/>
          <p:nvPr/>
        </p:nvSpPr>
        <p:spPr>
          <a:xfrm>
            <a:off x="8497614" y="2129907"/>
            <a:ext cx="1981312" cy="830997"/>
          </a:xfrm>
          <a:prstGeom prst="rect">
            <a:avLst/>
          </a:prstGeom>
          <a:noFill/>
        </p:spPr>
        <p:txBody>
          <a:bodyPr wrap="none" rtlCol="0">
            <a:spAutoFit/>
          </a:bodyPr>
          <a:lstStyle/>
          <a:p>
            <a:r>
              <a:rPr lang="en-US" sz="4800" b="1" dirty="0" smtClean="0">
                <a:latin typeface="Times New Roman" panose="02020603050405020304" pitchFamily="18" charset="0"/>
                <a:cs typeface="Times New Roman" panose="02020603050405020304" pitchFamily="18" charset="0"/>
              </a:rPr>
              <a:t>Lab 11</a:t>
            </a:r>
            <a:endParaRPr lang="en-US" sz="48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flipV="1">
            <a:off x="12801600" y="7793372"/>
            <a:ext cx="1828800" cy="43622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548639" y="422031"/>
            <a:ext cx="13325015" cy="7397666"/>
          </a:xfrm>
          <a:prstGeom prst="rect">
            <a:avLst/>
          </a:prstGeom>
        </p:spPr>
      </p:pic>
    </p:spTree>
    <p:extLst>
      <p:ext uri="{BB962C8B-B14F-4D97-AF65-F5344CB8AC3E}">
        <p14:creationId xmlns:p14="http://schemas.microsoft.com/office/powerpoint/2010/main" val="21503120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689316" y="2082018"/>
            <a:ext cx="13152807" cy="3546271"/>
          </a:xfrm>
          <a:prstGeom prst="rect">
            <a:avLst/>
          </a:prstGeom>
        </p:spPr>
      </p:pic>
    </p:spTree>
    <p:extLst>
      <p:ext uri="{BB962C8B-B14F-4D97-AF65-F5344CB8AC3E}">
        <p14:creationId xmlns:p14="http://schemas.microsoft.com/office/powerpoint/2010/main" val="7147222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4"/>
          <p:cNvPicPr>
            <a:picLocks noChangeAspect="1"/>
          </p:cNvPicPr>
          <p:nvPr/>
        </p:nvPicPr>
        <p:blipFill>
          <a:blip r:embed="rId2"/>
          <a:stretch>
            <a:fillRect/>
          </a:stretch>
        </p:blipFill>
        <p:spPr>
          <a:xfrm>
            <a:off x="590843" y="886264"/>
            <a:ext cx="13156687" cy="6823073"/>
          </a:xfrm>
          <a:prstGeom prst="rect">
            <a:avLst/>
          </a:prstGeom>
        </p:spPr>
      </p:pic>
    </p:spTree>
    <p:extLst>
      <p:ext uri="{BB962C8B-B14F-4D97-AF65-F5344CB8AC3E}">
        <p14:creationId xmlns:p14="http://schemas.microsoft.com/office/powerpoint/2010/main" val="1546570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506437" y="492368"/>
            <a:ext cx="13430280" cy="7216969"/>
          </a:xfrm>
          <a:prstGeom prst="rect">
            <a:avLst/>
          </a:prstGeom>
        </p:spPr>
      </p:pic>
    </p:spTree>
    <p:extLst>
      <p:ext uri="{BB962C8B-B14F-4D97-AF65-F5344CB8AC3E}">
        <p14:creationId xmlns:p14="http://schemas.microsoft.com/office/powerpoint/2010/main" val="73983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838200" y="2082018"/>
            <a:ext cx="12609786" cy="2553044"/>
          </a:xfrm>
          <a:prstGeom prst="rect">
            <a:avLst/>
          </a:prstGeom>
        </p:spPr>
      </p:pic>
    </p:spTree>
    <p:extLst>
      <p:ext uri="{BB962C8B-B14F-4D97-AF65-F5344CB8AC3E}">
        <p14:creationId xmlns:p14="http://schemas.microsoft.com/office/powerpoint/2010/main" val="57468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420535"/>
            <a:ext cx="8959096" cy="704017"/>
          </a:xfrm>
          <a:prstGeom prst="rect">
            <a:avLst/>
          </a:prstGeom>
          <a:noFill/>
          <a:ln/>
        </p:spPr>
        <p:txBody>
          <a:bodyPr wrap="non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Understanding Semantic Analysis</a:t>
            </a:r>
            <a:endParaRPr lang="en-US" sz="4400" dirty="0"/>
          </a:p>
        </p:txBody>
      </p:sp>
      <p:sp>
        <p:nvSpPr>
          <p:cNvPr id="3" name="Text 1"/>
          <p:cNvSpPr/>
          <p:nvPr/>
        </p:nvSpPr>
        <p:spPr>
          <a:xfrm>
            <a:off x="837724" y="27228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Definition</a:t>
            </a:r>
            <a:endParaRPr lang="en-US" sz="2200" dirty="0"/>
          </a:p>
        </p:txBody>
      </p:sp>
      <p:sp>
        <p:nvSpPr>
          <p:cNvPr id="4" name="Text 2"/>
          <p:cNvSpPr/>
          <p:nvPr/>
        </p:nvSpPr>
        <p:spPr>
          <a:xfrm>
            <a:off x="837724" y="3314105"/>
            <a:ext cx="6185535" cy="1532096"/>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Semantic analysis, also known as context-sensitive analysis, is a crucial phase in compiler construction. It typically occurs after parsing and focuses on gathering necessary semantic information from the source code.</a:t>
            </a:r>
            <a:endParaRPr lang="en-US" sz="1850" dirty="0"/>
          </a:p>
        </p:txBody>
      </p:sp>
      <p:sp>
        <p:nvSpPr>
          <p:cNvPr id="5" name="Text 3"/>
          <p:cNvSpPr/>
          <p:nvPr/>
        </p:nvSpPr>
        <p:spPr>
          <a:xfrm>
            <a:off x="837724" y="5061585"/>
            <a:ext cx="6185535" cy="1532096"/>
          </a:xfrm>
          <a:prstGeom prst="rect">
            <a:avLst/>
          </a:prstGeom>
          <a:noFill/>
          <a:ln/>
        </p:spPr>
        <p:txBody>
          <a:bodyPr wrap="square" lIns="0" tIns="0" rIns="0" bIns="0" rtlCol="0" anchor="t"/>
          <a:lstStyle/>
          <a:p>
            <a:pPr marL="0" indent="0" algn="l">
              <a:lnSpc>
                <a:spcPts val="3000"/>
              </a:lnSpc>
              <a:buNone/>
            </a:pPr>
            <a:r>
              <a:rPr lang="en-US" sz="1850" dirty="0">
                <a:solidFill>
                  <a:srgbClr val="2B3541"/>
                </a:solidFill>
                <a:latin typeface="Funnel Sans" pitchFamily="34" charset="0"/>
                <a:ea typeface="Funnel Sans" pitchFamily="34" charset="-122"/>
                <a:cs typeface="Funnel Sans" pitchFamily="34" charset="-120"/>
              </a:rPr>
              <a:t>This phase ensures that the syntax structure of the program carries meaning, addressing aspects impossible to describe in Extended Backus-Naur Form (EBNF) and thus not easily detected during parsing.</a:t>
            </a:r>
            <a:endParaRPr lang="en-US" sz="1850" dirty="0"/>
          </a:p>
        </p:txBody>
      </p:sp>
      <p:sp>
        <p:nvSpPr>
          <p:cNvPr id="6" name="Text 4"/>
          <p:cNvSpPr/>
          <p:nvPr/>
        </p:nvSpPr>
        <p:spPr>
          <a:xfrm>
            <a:off x="7614761" y="27228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51D3A"/>
                </a:solidFill>
                <a:latin typeface="Funnel Display" pitchFamily="34" charset="0"/>
                <a:ea typeface="Funnel Display" pitchFamily="34" charset="-122"/>
                <a:cs typeface="Funnel Display" pitchFamily="34" charset="-120"/>
              </a:rPr>
              <a:t>Key Functions</a:t>
            </a:r>
            <a:endParaRPr lang="en-US" sz="2200" dirty="0"/>
          </a:p>
        </p:txBody>
      </p:sp>
      <p:sp>
        <p:nvSpPr>
          <p:cNvPr id="7" name="Text 5"/>
          <p:cNvSpPr/>
          <p:nvPr/>
        </p:nvSpPr>
        <p:spPr>
          <a:xfrm>
            <a:off x="7614761" y="3314105"/>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2B3541"/>
                </a:solidFill>
                <a:latin typeface="Funnel Sans" pitchFamily="34" charset="0"/>
                <a:ea typeface="Funnel Sans" pitchFamily="34" charset="-122"/>
                <a:cs typeface="Funnel Sans" pitchFamily="34" charset="-120"/>
              </a:rPr>
              <a:t>Type checking: Verifying type compatibility in expressions and assignments.</a:t>
            </a:r>
            <a:endParaRPr lang="en-US" sz="1850" dirty="0"/>
          </a:p>
        </p:txBody>
      </p:sp>
      <p:sp>
        <p:nvSpPr>
          <p:cNvPr id="8" name="Text 6"/>
          <p:cNvSpPr/>
          <p:nvPr/>
        </p:nvSpPr>
        <p:spPr>
          <a:xfrm>
            <a:off x="7614761" y="4163854"/>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2B3541"/>
                </a:solidFill>
                <a:latin typeface="Funnel Sans" pitchFamily="34" charset="0"/>
                <a:ea typeface="Funnel Sans" pitchFamily="34" charset="-122"/>
                <a:cs typeface="Funnel Sans" pitchFamily="34" charset="-120"/>
              </a:rPr>
              <a:t>Declaration checks: Ensuring variables are declared before use.</a:t>
            </a:r>
            <a:endParaRPr lang="en-US" sz="1850" dirty="0"/>
          </a:p>
        </p:txBody>
      </p:sp>
      <p:sp>
        <p:nvSpPr>
          <p:cNvPr id="9" name="Text 7"/>
          <p:cNvSpPr/>
          <p:nvPr/>
        </p:nvSpPr>
        <p:spPr>
          <a:xfrm>
            <a:off x="7614761" y="5013603"/>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2B3541"/>
                </a:solidFill>
                <a:latin typeface="Funnel Sans" pitchFamily="34" charset="0"/>
                <a:ea typeface="Funnel Sans" pitchFamily="34" charset="-122"/>
                <a:cs typeface="Funnel Sans" pitchFamily="34" charset="-120"/>
              </a:rPr>
              <a:t>Meaning interpretation: Assigning meaning to tokens and syntax structures.</a:t>
            </a:r>
            <a:endParaRPr lang="en-US" sz="1850" dirty="0"/>
          </a:p>
        </p:txBody>
      </p:sp>
      <p:pic>
        <p:nvPicPr>
          <p:cNvPr id="10" name="Picture 9"/>
          <p:cNvPicPr>
            <a:picLocks noChangeAspect="1"/>
          </p:cNvPicPr>
          <p:nvPr/>
        </p:nvPicPr>
        <p:blipFill>
          <a:blip r:embed="rId3"/>
          <a:stretch>
            <a:fillRect/>
          </a:stretch>
        </p:blipFill>
        <p:spPr>
          <a:xfrm flipV="1">
            <a:off x="12801600" y="7793372"/>
            <a:ext cx="1828800" cy="43622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6137" y="676275"/>
            <a:ext cx="7644527" cy="1260158"/>
          </a:xfrm>
          <a:prstGeom prst="rect">
            <a:avLst/>
          </a:prstGeom>
          <a:noFill/>
          <a:ln/>
        </p:spPr>
        <p:txBody>
          <a:bodyPr wrap="square" lIns="0" tIns="0" rIns="0" bIns="0" rtlCol="0" anchor="t"/>
          <a:lstStyle/>
          <a:p>
            <a:pPr marL="0" indent="0" algn="l">
              <a:lnSpc>
                <a:spcPts val="4950"/>
              </a:lnSpc>
              <a:buNone/>
            </a:pPr>
            <a:r>
              <a:rPr lang="en-US" sz="3950" dirty="0">
                <a:solidFill>
                  <a:srgbClr val="051D3A"/>
                </a:solidFill>
                <a:latin typeface="Funnel Display" pitchFamily="34" charset="0"/>
                <a:ea typeface="Funnel Display" pitchFamily="34" charset="-122"/>
                <a:cs typeface="Funnel Display" pitchFamily="34" charset="-120"/>
              </a:rPr>
              <a:t>CFG + Semantic Rules = Syntax-Directed Definitions</a:t>
            </a:r>
            <a:endParaRPr lang="en-US" sz="3950" dirty="0"/>
          </a:p>
        </p:txBody>
      </p:sp>
      <p:sp>
        <p:nvSpPr>
          <p:cNvPr id="4" name="Text 1"/>
          <p:cNvSpPr/>
          <p:nvPr/>
        </p:nvSpPr>
        <p:spPr>
          <a:xfrm>
            <a:off x="6236137" y="2257782"/>
            <a:ext cx="7644527" cy="1713309"/>
          </a:xfrm>
          <a:prstGeom prst="rect">
            <a:avLst/>
          </a:prstGeom>
          <a:noFill/>
          <a:ln/>
        </p:spPr>
        <p:txBody>
          <a:bodyPr wrap="squar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The semantics of a language provide meaning to its constructs, such as tokens and syntax structure. Semantic analysis judges whether the syntax structure constructed in the source program derives any meaning or not. This is achieved by combining Context-Free Grammars (CFG) with semantic rules to form Syntax-Directed Definitions.</a:t>
            </a:r>
            <a:endParaRPr lang="en-US" sz="1650" dirty="0"/>
          </a:p>
        </p:txBody>
      </p:sp>
      <p:sp>
        <p:nvSpPr>
          <p:cNvPr id="5" name="Text 2"/>
          <p:cNvSpPr/>
          <p:nvPr/>
        </p:nvSpPr>
        <p:spPr>
          <a:xfrm>
            <a:off x="6557486" y="4453057"/>
            <a:ext cx="7323177" cy="342662"/>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For example: </a:t>
            </a:r>
            <a:endParaRPr lang="en-US" sz="1650" dirty="0"/>
          </a:p>
        </p:txBody>
      </p:sp>
      <p:sp>
        <p:nvSpPr>
          <p:cNvPr id="6" name="Shape 3"/>
          <p:cNvSpPr/>
          <p:nvPr/>
        </p:nvSpPr>
        <p:spPr>
          <a:xfrm>
            <a:off x="6557486" y="5036701"/>
            <a:ext cx="7323177" cy="663893"/>
          </a:xfrm>
          <a:prstGeom prst="roundRect">
            <a:avLst>
              <a:gd name="adj" fmla="val 13553"/>
            </a:avLst>
          </a:prstGeom>
          <a:solidFill>
            <a:srgbClr val="D8E7F3"/>
          </a:solidFill>
          <a:ln/>
        </p:spPr>
      </p:sp>
      <p:sp>
        <p:nvSpPr>
          <p:cNvPr id="7" name="Shape 4"/>
          <p:cNvSpPr/>
          <p:nvPr/>
        </p:nvSpPr>
        <p:spPr>
          <a:xfrm>
            <a:off x="6546890" y="5036701"/>
            <a:ext cx="7344370" cy="663893"/>
          </a:xfrm>
          <a:prstGeom prst="roundRect">
            <a:avLst>
              <a:gd name="adj" fmla="val 4840"/>
            </a:avLst>
          </a:prstGeom>
          <a:solidFill>
            <a:srgbClr val="D8E7F3"/>
          </a:solidFill>
          <a:ln/>
        </p:spPr>
      </p:sp>
      <p:sp>
        <p:nvSpPr>
          <p:cNvPr id="8" name="Text 5"/>
          <p:cNvSpPr/>
          <p:nvPr/>
        </p:nvSpPr>
        <p:spPr>
          <a:xfrm>
            <a:off x="6761083" y="5197316"/>
            <a:ext cx="6915983" cy="342662"/>
          </a:xfrm>
          <a:prstGeom prst="rect">
            <a:avLst/>
          </a:prstGeom>
          <a:noFill/>
          <a:ln/>
        </p:spPr>
        <p:txBody>
          <a:bodyPr wrap="none" lIns="0" tIns="0" rIns="0" bIns="0" rtlCol="0" anchor="t"/>
          <a:lstStyle/>
          <a:p>
            <a:pPr marL="0" indent="0" algn="l">
              <a:lnSpc>
                <a:spcPts val="2650"/>
              </a:lnSpc>
              <a:buNone/>
            </a:pPr>
            <a:r>
              <a:rPr lang="en-US" sz="1650" dirty="0">
                <a:solidFill>
                  <a:srgbClr val="2B3541"/>
                </a:solidFill>
                <a:highlight>
                  <a:srgbClr val="D8E7F3"/>
                </a:highlight>
                <a:latin typeface="Consolas" pitchFamily="34" charset="0"/>
                <a:ea typeface="Consolas" pitchFamily="34" charset="-122"/>
                <a:cs typeface="Consolas" pitchFamily="34" charset="-120"/>
              </a:rPr>
              <a:t>int a = "value";</a:t>
            </a:r>
            <a:endParaRPr lang="en-US" sz="1650" dirty="0"/>
          </a:p>
        </p:txBody>
      </p:sp>
      <p:sp>
        <p:nvSpPr>
          <p:cNvPr id="9" name="Text 6"/>
          <p:cNvSpPr/>
          <p:nvPr/>
        </p:nvSpPr>
        <p:spPr>
          <a:xfrm>
            <a:off x="6557486" y="5941576"/>
            <a:ext cx="7323177" cy="1370647"/>
          </a:xfrm>
          <a:prstGeom prst="rect">
            <a:avLst/>
          </a:prstGeom>
          <a:noFill/>
          <a:ln/>
        </p:spPr>
        <p:txBody>
          <a:bodyPr wrap="square" lIns="0" tIns="0" rIns="0" bIns="0" rtlCol="0" anchor="t"/>
          <a:lstStyle/>
          <a:p>
            <a:pPr marL="0" indent="0" algn="l">
              <a:lnSpc>
                <a:spcPts val="2650"/>
              </a:lnSpc>
              <a:buNone/>
            </a:pPr>
            <a:r>
              <a:rPr lang="en-US" sz="1650" dirty="0">
                <a:solidFill>
                  <a:srgbClr val="2B3541"/>
                </a:solidFill>
                <a:latin typeface="Funnel Sans" pitchFamily="34" charset="0"/>
                <a:ea typeface="Funnel Sans" pitchFamily="34" charset="-122"/>
                <a:cs typeface="Funnel Sans" pitchFamily="34" charset="-120"/>
              </a:rPr>
              <a:t> should not issue an error in lexical and syntax analysis phase, as it is lexically and structurally correct, but it should generate a semantic error as the type of the assignment differs. These rules are set by the grammar of the language and evaluated in semantic analysis.</a:t>
            </a:r>
            <a:endParaRPr lang="en-US" sz="1650" dirty="0"/>
          </a:p>
        </p:txBody>
      </p:sp>
      <p:sp>
        <p:nvSpPr>
          <p:cNvPr id="10" name="Shape 7"/>
          <p:cNvSpPr/>
          <p:nvPr/>
        </p:nvSpPr>
        <p:spPr>
          <a:xfrm>
            <a:off x="6236137" y="4212074"/>
            <a:ext cx="30480" cy="3341132"/>
          </a:xfrm>
          <a:prstGeom prst="rect">
            <a:avLst/>
          </a:prstGeom>
          <a:solidFill>
            <a:srgbClr val="3371A5"/>
          </a:solidFill>
          <a:ln/>
        </p:spPr>
      </p:sp>
      <p:pic>
        <p:nvPicPr>
          <p:cNvPr id="11" name="Picture 10"/>
          <p:cNvPicPr>
            <a:picLocks noChangeAspect="1"/>
          </p:cNvPicPr>
          <p:nvPr/>
        </p:nvPicPr>
        <p:blipFill>
          <a:blip r:embed="rId4"/>
          <a:stretch>
            <a:fillRect/>
          </a:stretch>
        </p:blipFill>
        <p:spPr>
          <a:xfrm flipV="1">
            <a:off x="12801600" y="7793372"/>
            <a:ext cx="1828800" cy="43622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157" y="718899"/>
            <a:ext cx="7700486" cy="1213247"/>
          </a:xfrm>
          <a:prstGeom prst="rect">
            <a:avLst/>
          </a:prstGeom>
          <a:noFill/>
          <a:ln/>
        </p:spPr>
        <p:txBody>
          <a:bodyPr wrap="square" lIns="0" tIns="0" rIns="0" bIns="0" rtlCol="0" anchor="t"/>
          <a:lstStyle/>
          <a:p>
            <a:pPr marL="0" indent="0" algn="l">
              <a:lnSpc>
                <a:spcPts val="4750"/>
              </a:lnSpc>
              <a:buNone/>
            </a:pPr>
            <a:r>
              <a:rPr lang="en-US" sz="3800" dirty="0">
                <a:solidFill>
                  <a:srgbClr val="051D3A"/>
                </a:solidFill>
                <a:latin typeface="Funnel Display" pitchFamily="34" charset="0"/>
                <a:ea typeface="Funnel Display" pitchFamily="34" charset="-122"/>
                <a:cs typeface="Funnel Display" pitchFamily="34" charset="-120"/>
              </a:rPr>
              <a:t>Lab Activity: Implementing Semantic Analyzer</a:t>
            </a:r>
            <a:endParaRPr lang="en-US" sz="3800" dirty="0"/>
          </a:p>
        </p:txBody>
      </p:sp>
      <p:sp>
        <p:nvSpPr>
          <p:cNvPr id="4" name="Text 1"/>
          <p:cNvSpPr/>
          <p:nvPr/>
        </p:nvSpPr>
        <p:spPr>
          <a:xfrm>
            <a:off x="6208157" y="2241471"/>
            <a:ext cx="7700486" cy="1319689"/>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The primary objective of this lab activity is to implement a semantic analyzer capable of checking type incompatibilities within a source program. This hands-on exercise will solidify understanding of how semantic rules are applied during compilation.</a:t>
            </a:r>
            <a:endParaRPr lang="en-US" sz="1600" dirty="0"/>
          </a:p>
        </p:txBody>
      </p:sp>
      <p:sp>
        <p:nvSpPr>
          <p:cNvPr id="5" name="Shape 2"/>
          <p:cNvSpPr/>
          <p:nvPr/>
        </p:nvSpPr>
        <p:spPr>
          <a:xfrm>
            <a:off x="6208157" y="3793093"/>
            <a:ext cx="463987" cy="463987"/>
          </a:xfrm>
          <a:prstGeom prst="roundRect">
            <a:avLst>
              <a:gd name="adj" fmla="val 18669"/>
            </a:avLst>
          </a:prstGeom>
          <a:solidFill>
            <a:srgbClr val="FAF5EB"/>
          </a:solidFill>
          <a:ln w="7620">
            <a:solidFill>
              <a:srgbClr val="D5CDBE"/>
            </a:solidFill>
            <a:prstDash val="solid"/>
          </a:ln>
        </p:spPr>
      </p:sp>
      <p:sp>
        <p:nvSpPr>
          <p:cNvPr id="6" name="Text 3"/>
          <p:cNvSpPr/>
          <p:nvPr/>
        </p:nvSpPr>
        <p:spPr>
          <a:xfrm>
            <a:off x="6294537" y="3843099"/>
            <a:ext cx="291108" cy="363855"/>
          </a:xfrm>
          <a:prstGeom prst="rect">
            <a:avLst/>
          </a:prstGeom>
          <a:noFill/>
          <a:ln/>
        </p:spPr>
        <p:txBody>
          <a:bodyPr wrap="none" lIns="0" tIns="0" rIns="0" bIns="0" rtlCol="0" anchor="t"/>
          <a:lstStyle/>
          <a:p>
            <a:pPr marL="0" indent="0" algn="ctr">
              <a:lnSpc>
                <a:spcPts val="2250"/>
              </a:lnSpc>
              <a:buNone/>
            </a:pPr>
            <a:r>
              <a:rPr lang="en-US" sz="2250" dirty="0">
                <a:solidFill>
                  <a:srgbClr val="2B3541"/>
                </a:solidFill>
                <a:latin typeface="Funnel Display" pitchFamily="34" charset="0"/>
                <a:ea typeface="Funnel Display" pitchFamily="34" charset="-122"/>
                <a:cs typeface="Funnel Display" pitchFamily="34" charset="-120"/>
              </a:rPr>
              <a:t>1</a:t>
            </a:r>
            <a:endParaRPr lang="en-US" sz="2250" dirty="0"/>
          </a:p>
        </p:txBody>
      </p:sp>
      <p:sp>
        <p:nvSpPr>
          <p:cNvPr id="7" name="Text 4"/>
          <p:cNvSpPr/>
          <p:nvPr/>
        </p:nvSpPr>
        <p:spPr>
          <a:xfrm>
            <a:off x="6878360" y="3863935"/>
            <a:ext cx="2426256" cy="303252"/>
          </a:xfrm>
          <a:prstGeom prst="rect">
            <a:avLst/>
          </a:prstGeom>
          <a:noFill/>
          <a:ln/>
        </p:spPr>
        <p:txBody>
          <a:bodyPr wrap="none" lIns="0" tIns="0" rIns="0" bIns="0" rtlCol="0" anchor="t"/>
          <a:lstStyle/>
          <a:p>
            <a:pPr marL="0" indent="0" algn="l">
              <a:lnSpc>
                <a:spcPts val="2350"/>
              </a:lnSpc>
              <a:buNone/>
            </a:pPr>
            <a:r>
              <a:rPr lang="en-US" sz="1900" dirty="0">
                <a:solidFill>
                  <a:srgbClr val="2B3541"/>
                </a:solidFill>
                <a:latin typeface="Funnel Display" pitchFamily="34" charset="0"/>
                <a:ea typeface="Funnel Display" pitchFamily="34" charset="-122"/>
                <a:cs typeface="Funnel Display" pitchFamily="34" charset="-120"/>
              </a:rPr>
              <a:t>Initialize Final Array</a:t>
            </a:r>
            <a:endParaRPr lang="en-US" sz="1900" dirty="0"/>
          </a:p>
        </p:txBody>
      </p:sp>
      <p:sp>
        <p:nvSpPr>
          <p:cNvPr id="8" name="Text 5"/>
          <p:cNvSpPr/>
          <p:nvPr/>
        </p:nvSpPr>
        <p:spPr>
          <a:xfrm>
            <a:off x="6878360" y="4290893"/>
            <a:ext cx="3051215" cy="989767"/>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The first step involves initializing a finalArray with the input tokens from the source program.</a:t>
            </a:r>
            <a:endParaRPr lang="en-US" sz="1600" dirty="0"/>
          </a:p>
        </p:txBody>
      </p:sp>
      <p:sp>
        <p:nvSpPr>
          <p:cNvPr id="9" name="Shape 6"/>
          <p:cNvSpPr/>
          <p:nvPr/>
        </p:nvSpPr>
        <p:spPr>
          <a:xfrm>
            <a:off x="10187345" y="3793093"/>
            <a:ext cx="463987" cy="463987"/>
          </a:xfrm>
          <a:prstGeom prst="roundRect">
            <a:avLst>
              <a:gd name="adj" fmla="val 18669"/>
            </a:avLst>
          </a:prstGeom>
          <a:solidFill>
            <a:srgbClr val="FAF5EB"/>
          </a:solidFill>
          <a:ln w="7620">
            <a:solidFill>
              <a:srgbClr val="D5CDBE"/>
            </a:solidFill>
            <a:prstDash val="solid"/>
          </a:ln>
        </p:spPr>
      </p:sp>
      <p:sp>
        <p:nvSpPr>
          <p:cNvPr id="10" name="Text 7"/>
          <p:cNvSpPr/>
          <p:nvPr/>
        </p:nvSpPr>
        <p:spPr>
          <a:xfrm>
            <a:off x="10273725" y="3843099"/>
            <a:ext cx="291108" cy="363855"/>
          </a:xfrm>
          <a:prstGeom prst="rect">
            <a:avLst/>
          </a:prstGeom>
          <a:noFill/>
          <a:ln/>
        </p:spPr>
        <p:txBody>
          <a:bodyPr wrap="none" lIns="0" tIns="0" rIns="0" bIns="0" rtlCol="0" anchor="t"/>
          <a:lstStyle/>
          <a:p>
            <a:pPr marL="0" indent="0" algn="ctr">
              <a:lnSpc>
                <a:spcPts val="2250"/>
              </a:lnSpc>
              <a:buNone/>
            </a:pPr>
            <a:r>
              <a:rPr lang="en-US" sz="2250" dirty="0">
                <a:solidFill>
                  <a:srgbClr val="2B3541"/>
                </a:solidFill>
                <a:latin typeface="Funnel Display" pitchFamily="34" charset="0"/>
                <a:ea typeface="Funnel Display" pitchFamily="34" charset="-122"/>
                <a:cs typeface="Funnel Display" pitchFamily="34" charset="-120"/>
              </a:rPr>
              <a:t>2</a:t>
            </a:r>
            <a:endParaRPr lang="en-US" sz="2250" dirty="0"/>
          </a:p>
        </p:txBody>
      </p:sp>
      <p:sp>
        <p:nvSpPr>
          <p:cNvPr id="11" name="Text 8"/>
          <p:cNvSpPr/>
          <p:nvPr/>
        </p:nvSpPr>
        <p:spPr>
          <a:xfrm>
            <a:off x="10857548" y="3863935"/>
            <a:ext cx="2985135" cy="303252"/>
          </a:xfrm>
          <a:prstGeom prst="rect">
            <a:avLst/>
          </a:prstGeom>
          <a:noFill/>
          <a:ln/>
        </p:spPr>
        <p:txBody>
          <a:bodyPr wrap="none" lIns="0" tIns="0" rIns="0" bIns="0" rtlCol="0" anchor="t"/>
          <a:lstStyle/>
          <a:p>
            <a:pPr marL="0" indent="0" algn="l">
              <a:lnSpc>
                <a:spcPts val="2350"/>
              </a:lnSpc>
              <a:buNone/>
            </a:pPr>
            <a:r>
              <a:rPr lang="en-US" sz="1900" dirty="0">
                <a:solidFill>
                  <a:srgbClr val="2B3541"/>
                </a:solidFill>
                <a:latin typeface="Funnel Display" pitchFamily="34" charset="0"/>
                <a:ea typeface="Funnel Display" pitchFamily="34" charset="-122"/>
                <a:cs typeface="Funnel Display" pitchFamily="34" charset="-120"/>
              </a:rPr>
              <a:t>Symbol Table Prerequisite</a:t>
            </a:r>
            <a:endParaRPr lang="en-US" sz="1900" dirty="0"/>
          </a:p>
        </p:txBody>
      </p:sp>
      <p:sp>
        <p:nvSpPr>
          <p:cNvPr id="12" name="Text 9"/>
          <p:cNvSpPr/>
          <p:nvPr/>
        </p:nvSpPr>
        <p:spPr>
          <a:xfrm>
            <a:off x="10857548" y="4290893"/>
            <a:ext cx="3051215" cy="1649611"/>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A pre-implemented symbol table is essential, as the semantic analyzer relies on its information for variable lookups and type checks.</a:t>
            </a:r>
            <a:endParaRPr lang="en-US" sz="1600" dirty="0"/>
          </a:p>
        </p:txBody>
      </p:sp>
      <p:sp>
        <p:nvSpPr>
          <p:cNvPr id="13" name="Shape 10"/>
          <p:cNvSpPr/>
          <p:nvPr/>
        </p:nvSpPr>
        <p:spPr>
          <a:xfrm>
            <a:off x="6208157" y="6352937"/>
            <a:ext cx="463987" cy="463987"/>
          </a:xfrm>
          <a:prstGeom prst="roundRect">
            <a:avLst>
              <a:gd name="adj" fmla="val 18669"/>
            </a:avLst>
          </a:prstGeom>
          <a:solidFill>
            <a:srgbClr val="FAF5EB"/>
          </a:solidFill>
          <a:ln w="7620">
            <a:solidFill>
              <a:srgbClr val="D5CDBE"/>
            </a:solidFill>
            <a:prstDash val="solid"/>
          </a:ln>
        </p:spPr>
      </p:sp>
      <p:sp>
        <p:nvSpPr>
          <p:cNvPr id="14" name="Text 11"/>
          <p:cNvSpPr/>
          <p:nvPr/>
        </p:nvSpPr>
        <p:spPr>
          <a:xfrm>
            <a:off x="6294537" y="6402943"/>
            <a:ext cx="291108" cy="363855"/>
          </a:xfrm>
          <a:prstGeom prst="rect">
            <a:avLst/>
          </a:prstGeom>
          <a:noFill/>
          <a:ln/>
        </p:spPr>
        <p:txBody>
          <a:bodyPr wrap="none" lIns="0" tIns="0" rIns="0" bIns="0" rtlCol="0" anchor="t"/>
          <a:lstStyle/>
          <a:p>
            <a:pPr marL="0" indent="0" algn="ctr">
              <a:lnSpc>
                <a:spcPts val="2250"/>
              </a:lnSpc>
              <a:buNone/>
            </a:pPr>
            <a:r>
              <a:rPr lang="en-US" sz="2250" dirty="0">
                <a:solidFill>
                  <a:srgbClr val="2B3541"/>
                </a:solidFill>
                <a:latin typeface="Funnel Display" pitchFamily="34" charset="0"/>
                <a:ea typeface="Funnel Display" pitchFamily="34" charset="-122"/>
                <a:cs typeface="Funnel Display" pitchFamily="34" charset="-120"/>
              </a:rPr>
              <a:t>3</a:t>
            </a:r>
            <a:endParaRPr lang="en-US" sz="2250" dirty="0"/>
          </a:p>
        </p:txBody>
      </p:sp>
      <p:sp>
        <p:nvSpPr>
          <p:cNvPr id="15" name="Text 12"/>
          <p:cNvSpPr/>
          <p:nvPr/>
        </p:nvSpPr>
        <p:spPr>
          <a:xfrm>
            <a:off x="6878360" y="6423779"/>
            <a:ext cx="2426256" cy="303252"/>
          </a:xfrm>
          <a:prstGeom prst="rect">
            <a:avLst/>
          </a:prstGeom>
          <a:noFill/>
          <a:ln/>
        </p:spPr>
        <p:txBody>
          <a:bodyPr wrap="none" lIns="0" tIns="0" rIns="0" bIns="0" rtlCol="0" anchor="t"/>
          <a:lstStyle/>
          <a:p>
            <a:pPr marL="0" indent="0" algn="l">
              <a:lnSpc>
                <a:spcPts val="2350"/>
              </a:lnSpc>
              <a:buNone/>
            </a:pPr>
            <a:r>
              <a:rPr lang="en-US" sz="1900" dirty="0">
                <a:solidFill>
                  <a:srgbClr val="2B3541"/>
                </a:solidFill>
                <a:latin typeface="Funnel Display" pitchFamily="34" charset="0"/>
                <a:ea typeface="Funnel Display" pitchFamily="34" charset="-122"/>
                <a:cs typeface="Funnel Display" pitchFamily="34" charset="-120"/>
              </a:rPr>
              <a:t>Variable Regex</a:t>
            </a:r>
            <a:endParaRPr lang="en-US" sz="1900" dirty="0"/>
          </a:p>
        </p:txBody>
      </p:sp>
      <p:sp>
        <p:nvSpPr>
          <p:cNvPr id="16" name="Text 13"/>
          <p:cNvSpPr/>
          <p:nvPr/>
        </p:nvSpPr>
        <p:spPr>
          <a:xfrm>
            <a:off x="6878360" y="6850737"/>
            <a:ext cx="7030283" cy="659844"/>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A regular expression is used to identify valid variable names within the input.</a:t>
            </a:r>
            <a:endParaRPr lang="en-US" sz="1600" dirty="0"/>
          </a:p>
        </p:txBody>
      </p:sp>
      <p:pic>
        <p:nvPicPr>
          <p:cNvPr id="17" name="Picture 16"/>
          <p:cNvPicPr>
            <a:picLocks noChangeAspect="1"/>
          </p:cNvPicPr>
          <p:nvPr/>
        </p:nvPicPr>
        <p:blipFill>
          <a:blip r:embed="rId4"/>
          <a:stretch>
            <a:fillRect/>
          </a:stretch>
        </p:blipFill>
        <p:spPr>
          <a:xfrm flipV="1">
            <a:off x="12801600" y="7793372"/>
            <a:ext cx="1828800" cy="43622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57082" y="1164805"/>
            <a:ext cx="13521865" cy="6499273"/>
          </a:xfrm>
          <a:prstGeom prst="rect">
            <a:avLst/>
          </a:prstGeom>
        </p:spPr>
      </p:pic>
      <p:sp>
        <p:nvSpPr>
          <p:cNvPr id="5" name="TextBox 4"/>
          <p:cNvSpPr txBox="1"/>
          <p:nvPr/>
        </p:nvSpPr>
        <p:spPr>
          <a:xfrm>
            <a:off x="793417" y="506436"/>
            <a:ext cx="1359668" cy="683264"/>
          </a:xfrm>
          <a:prstGeom prst="rect">
            <a:avLst/>
          </a:prstGeom>
          <a:noFill/>
        </p:spPr>
        <p:txBody>
          <a:bodyPr wrap="none" rtlCol="0">
            <a:spAutoFit/>
          </a:bodyPr>
          <a:lstStyle/>
          <a:p>
            <a:r>
              <a:rPr lang="en-US" sz="3840" b="1" dirty="0"/>
              <a:t>Code:</a:t>
            </a:r>
          </a:p>
        </p:txBody>
      </p:sp>
    </p:spTree>
    <p:extLst>
      <p:ext uri="{BB962C8B-B14F-4D97-AF65-F5344CB8AC3E}">
        <p14:creationId xmlns:p14="http://schemas.microsoft.com/office/powerpoint/2010/main" val="2690463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692130" y="371386"/>
            <a:ext cx="13302410" cy="7427742"/>
          </a:xfrm>
          <a:prstGeom prst="rect">
            <a:avLst/>
          </a:prstGeom>
        </p:spPr>
      </p:pic>
    </p:spTree>
    <p:extLst>
      <p:ext uri="{BB962C8B-B14F-4D97-AF65-F5344CB8AC3E}">
        <p14:creationId xmlns:p14="http://schemas.microsoft.com/office/powerpoint/2010/main" val="4285820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520505" y="478301"/>
            <a:ext cx="13431978" cy="7262567"/>
          </a:xfrm>
          <a:prstGeom prst="rect">
            <a:avLst/>
          </a:prstGeom>
        </p:spPr>
      </p:pic>
    </p:spTree>
    <p:extLst>
      <p:ext uri="{BB962C8B-B14F-4D97-AF65-F5344CB8AC3E}">
        <p14:creationId xmlns:p14="http://schemas.microsoft.com/office/powerpoint/2010/main" val="4708484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464234" y="534572"/>
            <a:ext cx="13504014" cy="7253594"/>
          </a:xfrm>
          <a:prstGeom prst="rect">
            <a:avLst/>
          </a:prstGeom>
        </p:spPr>
      </p:pic>
    </p:spTree>
    <p:extLst>
      <p:ext uri="{BB962C8B-B14F-4D97-AF65-F5344CB8AC3E}">
        <p14:creationId xmlns:p14="http://schemas.microsoft.com/office/powerpoint/2010/main" val="28169057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2"/>
          <a:stretch>
            <a:fillRect/>
          </a:stretch>
        </p:blipFill>
        <p:spPr>
          <a:xfrm>
            <a:off x="604911" y="562708"/>
            <a:ext cx="13331806" cy="7004740"/>
          </a:xfrm>
          <a:prstGeom prst="rect">
            <a:avLst/>
          </a:prstGeom>
        </p:spPr>
      </p:pic>
    </p:spTree>
    <p:extLst>
      <p:ext uri="{BB962C8B-B14F-4D97-AF65-F5344CB8AC3E}">
        <p14:creationId xmlns:p14="http://schemas.microsoft.com/office/powerpoint/2010/main" val="5634956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347</Words>
  <Application>Microsoft Office PowerPoint</Application>
  <PresentationFormat>Custom</PresentationFormat>
  <Paragraphs>31</Paragraphs>
  <Slides>14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Consolas</vt:lpstr>
      <vt:lpstr>Funnel Display</vt:lpstr>
      <vt:lpstr>Funnel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Rida Zainab</cp:lastModifiedBy>
  <cp:revision>3</cp:revision>
  <dcterms:created xsi:type="dcterms:W3CDTF">2025-05-30T07:33:37Z</dcterms:created>
  <dcterms:modified xsi:type="dcterms:W3CDTF">2025-05-30T08:44:00Z</dcterms:modified>
</cp:coreProperties>
</file>